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91" r:id="rId1"/>
    <p:sldMasterId id="2147484004" r:id="rId2"/>
    <p:sldMasterId id="2147484018" r:id="rId3"/>
  </p:sldMasterIdLst>
  <p:notesMasterIdLst>
    <p:notesMasterId r:id="rId23"/>
  </p:notesMasterIdLst>
  <p:sldIdLst>
    <p:sldId id="256" r:id="rId4"/>
    <p:sldId id="588" r:id="rId5"/>
    <p:sldId id="587" r:id="rId6"/>
    <p:sldId id="344" r:id="rId7"/>
    <p:sldId id="278" r:id="rId8"/>
    <p:sldId id="277" r:id="rId9"/>
    <p:sldId id="279" r:id="rId10"/>
    <p:sldId id="280" r:id="rId11"/>
    <p:sldId id="281" r:id="rId12"/>
    <p:sldId id="312" r:id="rId13"/>
    <p:sldId id="313" r:id="rId14"/>
    <p:sldId id="314" r:id="rId15"/>
    <p:sldId id="283" r:id="rId16"/>
    <p:sldId id="315" r:id="rId17"/>
    <p:sldId id="300" r:id="rId18"/>
    <p:sldId id="299" r:id="rId19"/>
    <p:sldId id="301" r:id="rId20"/>
    <p:sldId id="302" r:id="rId21"/>
    <p:sldId id="5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9"/>
    <p:restoredTop sz="93469"/>
  </p:normalViewPr>
  <p:slideViewPr>
    <p:cSldViewPr snapToGrid="0" snapToObjects="1">
      <p:cViewPr varScale="1">
        <p:scale>
          <a:sx n="100" d="100"/>
          <a:sy n="100" d="100"/>
        </p:scale>
        <p:origin x="160" y="488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C72A77FF-10FA-3C4A-881C-1962AB8C0867}"/>
    <pc:docChg chg="delSld">
      <pc:chgData name="pavlos protopapas" userId="74894_tp_dropbox" providerId="OAuth2" clId="{C72A77FF-10FA-3C4A-881C-1962AB8C0867}" dt="2020-07-21T00:41:46.179" v="1" actId="2696"/>
      <pc:docMkLst>
        <pc:docMk/>
      </pc:docMkLst>
      <pc:sldChg chg="del">
        <pc:chgData name="pavlos protopapas" userId="74894_tp_dropbox" providerId="OAuth2" clId="{C72A77FF-10FA-3C4A-881C-1962AB8C0867}" dt="2020-07-21T00:41:12.543" v="0" actId="2696"/>
        <pc:sldMkLst>
          <pc:docMk/>
          <pc:sldMk cId="2016729929" sldId="348"/>
        </pc:sldMkLst>
      </pc:sldChg>
      <pc:sldChg chg="del">
        <pc:chgData name="pavlos protopapas" userId="74894_tp_dropbox" providerId="OAuth2" clId="{C72A77FF-10FA-3C4A-881C-1962AB8C0867}" dt="2020-07-21T00:41:46.179" v="1" actId="2696"/>
        <pc:sldMkLst>
          <pc:docMk/>
          <pc:sldMk cId="353097759" sldId="3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04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0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92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1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5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3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09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68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2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00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7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335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3795237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08031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17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166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290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563987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98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8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47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71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760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E0E9-2BE1-4941-ADBD-82F186E496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87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98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41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017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11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6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39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5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913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21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23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15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3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1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3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8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1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03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b="1" dirty="0"/>
              <a:t>Introduction to Regression</a:t>
            </a:r>
            <a:br>
              <a:rPr lang="en-US" dirty="0"/>
            </a:br>
            <a:r>
              <a:rPr lang="en-US" dirty="0"/>
              <a:t>Part B: Error Evaluation and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6450" y="1197992"/>
            <a:ext cx="107591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order to quantify how well a model performs, we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aggregate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the errors and we call that  the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loss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error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cost function.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common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loss function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quantitative outcomes is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Mean Squared Error (MSE):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81" y="3715671"/>
            <a:ext cx="3759200" cy="10058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D2ED14-6684-4547-9867-F355B2107463}"/>
              </a:ext>
            </a:extLst>
          </p:cNvPr>
          <p:cNvSpPr txBox="1"/>
          <p:nvPr/>
        </p:nvSpPr>
        <p:spPr>
          <a:xfrm>
            <a:off x="716450" y="5844159"/>
            <a:ext cx="100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Note: Loss and cost function refer to the same thing. Cost usually refers to the total loss where loss refers to a single training point.</a:t>
            </a:r>
          </a:p>
        </p:txBody>
      </p:sp>
    </p:spTree>
    <p:extLst>
      <p:ext uri="{BB962C8B-B14F-4D97-AF65-F5344CB8AC3E}">
        <p14:creationId xmlns:p14="http://schemas.microsoft.com/office/powerpoint/2010/main" val="241082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3544" y="1415137"/>
            <a:ext cx="109830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Caution: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MSE is by no means the only valid (or the best) loss function! 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971550" lvl="1" indent="-514350"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</a:rPr>
              <a:t>Max Absolute Error</a:t>
            </a:r>
          </a:p>
          <a:p>
            <a:pPr marL="971550" lvl="1" indent="-514350"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</a:rPr>
              <a:t>Mean Absolute Error</a:t>
            </a:r>
          </a:p>
          <a:p>
            <a:pPr marL="971550" lvl="1" indent="-514350"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</a:rPr>
              <a:t>Mean Squared Error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motivate MSE when we introduce probabilistic modeling.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square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oot of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ean of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quared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rrors (RMSE) is also commonly used. 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72" y="5426448"/>
            <a:ext cx="4437586" cy="94882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3415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Model Comparison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2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9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3853A-2695-1A41-BADF-8769A3B8B67C}"/>
              </a:ext>
            </a:extLst>
          </p:cNvPr>
          <p:cNvSpPr txBox="1"/>
          <p:nvPr/>
        </p:nvSpPr>
        <p:spPr>
          <a:xfrm>
            <a:off x="486775" y="901417"/>
            <a:ext cx="1135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 the same for all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’s and compare the RMSEs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k=3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seems to be the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best model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21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Model</a:t>
            </a:r>
            <a:r>
              <a:rPr lang="en-US" b="1" dirty="0"/>
              <a:t> </a:t>
            </a:r>
            <a:r>
              <a:rPr lang="en-US" sz="4000" dirty="0"/>
              <a:t>Fitness</a:t>
            </a:r>
            <a:r>
              <a:rPr lang="en-US" b="1" dirty="0"/>
              <a:t>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28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601962-A22B-084F-BBA2-383781FD3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06686" y="4833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7564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a subset of the data, calculate the RMSE for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k=3.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6F4965-E31D-6F47-8CE6-3AC2F326B391}"/>
              </a:ext>
            </a:extLst>
          </p:cNvPr>
          <p:cNvSpPr/>
          <p:nvPr/>
        </p:nvSpPr>
        <p:spPr>
          <a:xfrm>
            <a:off x="7429500" y="2373477"/>
            <a:ext cx="3929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RMSE=5.0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good enough?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5537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06686" y="4833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2896" y="864321"/>
            <a:ext cx="10369093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What if we measure the Sales in cents instead of dollars? 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5B0330-C327-6A4E-B7E0-4A23FB3E3695}"/>
              </a:ext>
            </a:extLst>
          </p:cNvPr>
          <p:cNvGrpSpPr/>
          <p:nvPr/>
        </p:nvGrpSpPr>
        <p:grpSpPr>
          <a:xfrm>
            <a:off x="914400" y="1371600"/>
            <a:ext cx="11422743" cy="4343399"/>
            <a:chOff x="2615183" y="1828628"/>
            <a:chExt cx="11422743" cy="434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83083C-7A84-2243-A605-5E973513F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183" y="1828628"/>
              <a:ext cx="6515099" cy="434339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322393" y="3085218"/>
              <a:ext cx="47155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RMSE is now 5004.93. </a:t>
              </a:r>
            </a:p>
            <a:p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Is that good?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28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6686" y="4833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2895" y="864320"/>
            <a:ext cx="10538911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is better if we compare it to something.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012013-BE7F-5742-94EA-AA145817188E}"/>
              </a:ext>
            </a:extLst>
          </p:cNvPr>
          <p:cNvGrpSpPr/>
          <p:nvPr/>
        </p:nvGrpSpPr>
        <p:grpSpPr>
          <a:xfrm>
            <a:off x="914400" y="1371600"/>
            <a:ext cx="10745814" cy="4437333"/>
            <a:chOff x="2230867" y="1328057"/>
            <a:chExt cx="10745814" cy="44373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44E919-B9C4-7946-A62C-AEBC8538D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0867" y="1328057"/>
              <a:ext cx="6515355" cy="43435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423DFD2-6682-354E-A9F3-C4295537485B}"/>
                    </a:ext>
                  </a:extLst>
                </p:cNvPr>
                <p:cNvSpPr/>
                <p:nvPr/>
              </p:nvSpPr>
              <p:spPr>
                <a:xfrm>
                  <a:off x="9035510" y="1804562"/>
                  <a:ext cx="3941171" cy="39608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 will use the simplest model:</a:t>
                  </a:r>
                </a:p>
                <a:p>
                  <a:endPara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2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accPr>
                          <m:e>
                            <m: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2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</a:rPr>
                          <m:t>=</m:t>
                        </m:r>
                        <m:f>
                          <m:fPr>
                            <m:ctrlP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fPr>
                          <m:num>
                            <m: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naryPr>
                          <m:sub>
                            <m: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</a:endParaRPr>
                </a:p>
                <a:p>
                  <a:endPara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</a:endParaRPr>
                </a:p>
                <a:p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</a:rPr>
                    <a:t>as the </a:t>
                  </a:r>
                  <a:r>
                    <a:rPr lang="en-US" sz="22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Karla" charset="0"/>
                      <a:ea typeface="Karla" charset="0"/>
                    </a:rPr>
                    <a:t>worst</a:t>
                  </a:r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</a:rPr>
                    <a:t> possible model and</a:t>
                  </a:r>
                </a:p>
                <a:p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</a:rPr>
                    <a:t> 		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2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</a:rPr>
                        <m:t> </m:t>
                      </m:r>
                    </m:oMath>
                  </a14:m>
                  <a:endPara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endPara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as the </a:t>
                  </a:r>
                  <a:r>
                    <a:rPr lang="en-US" sz="22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best</a:t>
                  </a:r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possible model.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423DFD2-6682-354E-A9F3-C429553748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5510" y="1804562"/>
                  <a:ext cx="3941171" cy="3960828"/>
                </a:xfrm>
                <a:prstGeom prst="rect">
                  <a:avLst/>
                </a:prstGeom>
                <a:blipFill>
                  <a:blip r:embed="rId4"/>
                  <a:stretch>
                    <a:fillRect l="-1929" t="-4167" b="-22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17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3390900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our model is as good as the mean value,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our model is perfect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1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12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be negative if the model is worst than the average. This can happen when we evaluate the model in the test set.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3390900"/>
                <a:ext cx="10327008" cy="2111143"/>
              </a:xfrm>
              <a:blipFill rotWithShape="0">
                <a:blip r:embed="rId3"/>
                <a:stretch>
                  <a:fillRect l="-826" t="-230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06686" y="4833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329" y="1637329"/>
            <a:ext cx="3596640" cy="9245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1260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2207-1874-9240-8C93-81723E75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 B.1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F80CC-9CED-1842-95AC-9DFDA63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F4E6-500C-1449-A51B-55B8DDB9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DC3B0-4A22-9F44-BFFD-B74D840B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ABAB2-43BE-9D47-9168-098C8A19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11350"/>
            <a:ext cx="939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5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E360E-8E85-DD44-AB60-D6292E1C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EA333-9FB8-1242-8A20-76E81C41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736600"/>
            <a:ext cx="90424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1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Error Evaluation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8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BB9446-A2B0-3F43-A16B-44064BB1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43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320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with some data.</a:t>
            </a:r>
          </a:p>
        </p:txBody>
      </p:sp>
    </p:spTree>
    <p:extLst>
      <p:ext uri="{BB962C8B-B14F-4D97-AF65-F5344CB8AC3E}">
        <p14:creationId xmlns:p14="http://schemas.microsoft.com/office/powerpoint/2010/main" val="200574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A66C0A-919C-7D4F-A11E-94FE485D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1048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Hide some of the data from the model. This is called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train-test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split.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50874" y="2497744"/>
                <a:ext cx="336258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use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train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set to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test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set to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evaluate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the model. 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874" y="2497744"/>
                <a:ext cx="3362584" cy="1938992"/>
              </a:xfrm>
              <a:prstGeom prst="rect">
                <a:avLst/>
              </a:prstGeom>
              <a:blipFill>
                <a:blip r:embed="rId4"/>
                <a:stretch>
                  <a:fillRect l="-2632" t="-2614" r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97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5CDF5-DBA0-1E44-8F2B-7E3A17BD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6858255" cy="4572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5958" y="902522"/>
                <a:ext cx="27499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for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k=1 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02522"/>
                <a:ext cx="274992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548" t="-10526" r="-243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4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42A614-85D4-1A43-86DA-1DD1D63B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8817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Now, we look at the data we have not used, the </a:t>
            </a:r>
            <a:r>
              <a:rPr lang="en-US" sz="24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test</a:t>
            </a:r>
            <a:r>
              <a:rPr lang="en-US" sz="24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data</a:t>
            </a:r>
            <a:r>
              <a:rPr lang="en-US" sz="24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(red crosses).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77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5958" y="902522"/>
                <a:ext cx="50534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Calculate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residuals</m:t>
                        </m:r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  (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).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02522"/>
                <a:ext cx="5053435" cy="461665"/>
              </a:xfrm>
              <a:prstGeom prst="rect">
                <a:avLst/>
              </a:prstGeom>
              <a:blipFill>
                <a:blip r:embed="rId3"/>
                <a:stretch>
                  <a:fillRect l="-175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6AEF98C-B094-2046-B9C4-1F22C428C59C}"/>
              </a:ext>
            </a:extLst>
          </p:cNvPr>
          <p:cNvGrpSpPr/>
          <p:nvPr/>
        </p:nvGrpSpPr>
        <p:grpSpPr>
          <a:xfrm>
            <a:off x="914400" y="1371600"/>
            <a:ext cx="6858000" cy="4572000"/>
            <a:chOff x="2615184" y="1463040"/>
            <a:chExt cx="6858000" cy="4572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184" y="1463040"/>
              <a:ext cx="6858000" cy="4572000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4320387" y="2159170"/>
              <a:ext cx="4074910" cy="2712516"/>
              <a:chOff x="4320387" y="2159170"/>
              <a:chExt cx="4074910" cy="2712516"/>
            </a:xfrm>
            <a:effectLst>
              <a:glow rad="101600">
                <a:schemeClr val="bg1">
                  <a:lumMod val="75000"/>
                  <a:alpha val="40000"/>
                </a:schemeClr>
              </a:glow>
              <a:reflection endPos="0" dir="5400000" sy="-100000" algn="bl" rotWithShape="0"/>
            </a:effectLst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6357842" y="3559409"/>
                <a:ext cx="6137" cy="208655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7087111" y="2435331"/>
                <a:ext cx="19434" cy="1713222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7214042" y="2939581"/>
                <a:ext cx="2967" cy="1215109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8391307" y="2159170"/>
                <a:ext cx="3990" cy="100134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588785" y="3768064"/>
                <a:ext cx="1943" cy="51550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320387" y="4639506"/>
                <a:ext cx="5114" cy="23218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156029" y="3850912"/>
                <a:ext cx="11252" cy="561528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7708126" y="3160510"/>
                <a:ext cx="11252" cy="696539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7431257" y="3066922"/>
                <a:ext cx="5626" cy="93588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720530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Lecture4b_optimization</Template>
  <TotalTime>21140</TotalTime>
  <Words>453</Words>
  <Application>Microsoft Macintosh PowerPoint</Application>
  <PresentationFormat>Widescreen</PresentationFormat>
  <Paragraphs>95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Karla</vt:lpstr>
      <vt:lpstr>Custom Design</vt:lpstr>
      <vt:lpstr>GEC_template</vt:lpstr>
      <vt:lpstr>1_Custom Design</vt:lpstr>
      <vt:lpstr>Introduction to Regression Part B: Error Evaluation and Model Comparison</vt:lpstr>
      <vt:lpstr>PowerPoint Presentation</vt:lpstr>
      <vt:lpstr>PowerPoint Presentation</vt:lpstr>
      <vt:lpstr>Error Evaluation</vt:lpstr>
      <vt:lpstr>Error Evaluation</vt:lpstr>
      <vt:lpstr>Error Evaluation</vt:lpstr>
      <vt:lpstr>Error Evaluation</vt:lpstr>
      <vt:lpstr>Error Evaluation</vt:lpstr>
      <vt:lpstr>Error Evaluation</vt:lpstr>
      <vt:lpstr>Error Evaluation </vt:lpstr>
      <vt:lpstr>Error Evaluation </vt:lpstr>
      <vt:lpstr>Model Comparison</vt:lpstr>
      <vt:lpstr>Model Comparison</vt:lpstr>
      <vt:lpstr>Model Fitness  </vt:lpstr>
      <vt:lpstr>Model fitness</vt:lpstr>
      <vt:lpstr>Model fitness</vt:lpstr>
      <vt:lpstr>Model fitness</vt:lpstr>
      <vt:lpstr>R-squared</vt:lpstr>
      <vt:lpstr> Ex B.1 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Protopapas, Pavlos</cp:lastModifiedBy>
  <cp:revision>535</cp:revision>
  <cp:lastPrinted>2020-08-22T18:11:46Z</cp:lastPrinted>
  <dcterms:created xsi:type="dcterms:W3CDTF">2018-04-18T18:49:01Z</dcterms:created>
  <dcterms:modified xsi:type="dcterms:W3CDTF">2020-09-14T03:32:33Z</dcterms:modified>
</cp:coreProperties>
</file>